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1A94A6B-F46A-471C-ADE4-1BBCB71EEAF7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21BFD2-260B-47BA-8A44-4FE70CA59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19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CEDA414-9A40-4EE6-A8F3-C653F1989B24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72AF97E-2964-4484-B734-E0E956D84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" y="228600"/>
            <a:ext cx="7772400" cy="10667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Unit </a:t>
            </a:r>
            <a:r>
              <a:rPr lang="en-US" dirty="0" smtClean="0"/>
              <a:t>5 </a:t>
            </a:r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391305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23*6					 23			</a:t>
            </a:r>
          </a:p>
          <a:p>
            <a:r>
              <a:rPr lang="en-US" sz="3200" dirty="0" smtClean="0"/>
              <a:t>					</a:t>
            </a:r>
            <a:r>
              <a:rPr lang="en-US" sz="3200" u="sng" dirty="0" smtClean="0"/>
              <a:t>x 6</a:t>
            </a:r>
            <a:r>
              <a:rPr lang="en-US" sz="3200" dirty="0" smtClean="0"/>
              <a:t>			</a:t>
            </a:r>
            <a:endParaRPr lang="en-US" sz="3200" u="sng" dirty="0"/>
          </a:p>
          <a:p>
            <a:r>
              <a:rPr lang="en-US" sz="3200" dirty="0" smtClean="0"/>
              <a:t>20*6=120				  18			</a:t>
            </a:r>
          </a:p>
          <a:p>
            <a:r>
              <a:rPr lang="en-US" sz="3200" u="sng" dirty="0" smtClean="0"/>
              <a:t>3*6= + 18 </a:t>
            </a:r>
            <a:r>
              <a:rPr lang="en-US" sz="3200" dirty="0" smtClean="0"/>
              <a:t>        		      </a:t>
            </a:r>
            <a:r>
              <a:rPr lang="en-US" sz="3200" u="sng" dirty="0" smtClean="0"/>
              <a:t> +120 </a:t>
            </a:r>
            <a:r>
              <a:rPr lang="en-US" sz="3200" dirty="0" smtClean="0"/>
              <a:t>			 </a:t>
            </a:r>
          </a:p>
          <a:p>
            <a:r>
              <a:rPr lang="en-US" sz="3200" dirty="0" smtClean="0"/>
              <a:t>           138           		138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Practice 1. 52*8        2. 84*6           3. 92*4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6720" y="1391305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Multip</a:t>
            </a:r>
            <a:r>
              <a:rPr lang="en-US" sz="2400" b="1" dirty="0" smtClean="0">
                <a:latin typeface="+mj-lt"/>
              </a:rPr>
              <a:t>ly Using Partial Product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334000" y="2466975"/>
            <a:ext cx="76200" cy="762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5867400" y="3059578"/>
            <a:ext cx="1066800" cy="457200"/>
          </a:xfrm>
          <a:prstGeom prst="wedgeEllipseCallout">
            <a:avLst>
              <a:gd name="adj1" fmla="val -52976"/>
              <a:gd name="adj2" fmla="val 7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3*6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6019800" y="3638550"/>
            <a:ext cx="914400" cy="612648"/>
          </a:xfrm>
          <a:prstGeom prst="wedgeEllipseCallout">
            <a:avLst>
              <a:gd name="adj1" fmla="val -83333"/>
              <a:gd name="adj2" fmla="val 39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20*6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21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6800"/>
            <a:ext cx="8305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421*6			421</a:t>
            </a:r>
          </a:p>
          <a:p>
            <a:r>
              <a:rPr lang="en-US" sz="3200" dirty="0" smtClean="0"/>
              <a:t>				</a:t>
            </a:r>
            <a:r>
              <a:rPr lang="en-US" sz="3200" u="sng" dirty="0" smtClean="0"/>
              <a:t>x  6</a:t>
            </a:r>
            <a:endParaRPr lang="en-US" sz="3200" dirty="0"/>
          </a:p>
          <a:p>
            <a:r>
              <a:rPr lang="en-US" sz="3200" dirty="0" smtClean="0"/>
              <a:t>400*6= 2400                    6 </a:t>
            </a:r>
            <a:endParaRPr lang="en-US" sz="3200" dirty="0" smtClean="0"/>
          </a:p>
          <a:p>
            <a:r>
              <a:rPr lang="en-US" sz="3200" dirty="0" smtClean="0"/>
              <a:t>  20*6=   120		120				</a:t>
            </a:r>
            <a:endParaRPr lang="en-US" sz="3200" u="sng" dirty="0"/>
          </a:p>
          <a:p>
            <a:r>
              <a:rPr lang="en-US" sz="3200" u="sng" dirty="0" smtClean="0"/>
              <a:t>    1*6=    + 6</a:t>
            </a:r>
            <a:r>
              <a:rPr lang="en-US" sz="3200" dirty="0" smtClean="0"/>
              <a:t>	     </a:t>
            </a:r>
            <a:r>
              <a:rPr lang="en-US" sz="3200" u="sng" dirty="0" smtClean="0"/>
              <a:t>+2400</a:t>
            </a:r>
            <a:r>
              <a:rPr lang="en-US" sz="3200" dirty="0" smtClean="0"/>
              <a:t>			</a:t>
            </a:r>
          </a:p>
          <a:p>
            <a:r>
              <a:rPr lang="en-US" sz="3200" dirty="0" smtClean="0"/>
              <a:t>            2,526            2,526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Practice 1. 251*3   2. 427*2   3. 924*6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" y="2286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Multip</a:t>
            </a:r>
            <a:r>
              <a:rPr lang="en-US" sz="2400" b="1" dirty="0" smtClean="0">
                <a:latin typeface="+mj-lt"/>
              </a:rPr>
              <a:t>ly Using Partial Product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4419600" y="1219200"/>
            <a:ext cx="76200" cy="762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4800600" y="1828800"/>
            <a:ext cx="1066800" cy="457200"/>
          </a:xfrm>
          <a:prstGeom prst="wedgeEllipseCallout">
            <a:avLst>
              <a:gd name="adj1" fmla="val -52976"/>
              <a:gd name="adj2" fmla="val 7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6*1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5010150" y="2438400"/>
            <a:ext cx="914400" cy="612648"/>
          </a:xfrm>
          <a:prstGeom prst="wedgeEllipseCallout">
            <a:avLst>
              <a:gd name="adj1" fmla="val -84895"/>
              <a:gd name="adj2" fmla="val 158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20*6</a:t>
            </a:r>
            <a:endParaRPr lang="en-US" dirty="0"/>
          </a:p>
        </p:txBody>
      </p:sp>
      <p:sp>
        <p:nvSpPr>
          <p:cNvPr id="9" name="Flowchart: Connector 8"/>
          <p:cNvSpPr/>
          <p:nvPr/>
        </p:nvSpPr>
        <p:spPr>
          <a:xfrm>
            <a:off x="4191000" y="1143000"/>
            <a:ext cx="76200" cy="762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276725" y="1066800"/>
            <a:ext cx="76200" cy="762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5298281" y="3268855"/>
            <a:ext cx="1138238" cy="612648"/>
          </a:xfrm>
          <a:prstGeom prst="wedgeEllipseCallout">
            <a:avLst>
              <a:gd name="adj1" fmla="val -106770"/>
              <a:gd name="adj2" fmla="val -401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400*6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72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066800"/>
            <a:ext cx="8305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54*62			</a:t>
            </a:r>
            <a:r>
              <a:rPr lang="en-US" sz="3200" dirty="0" smtClean="0"/>
              <a:t>				</a:t>
            </a:r>
          </a:p>
          <a:p>
            <a:r>
              <a:rPr lang="en-US" sz="3200" dirty="0" smtClean="0"/>
              <a:t> 				         54</a:t>
            </a:r>
          </a:p>
          <a:p>
            <a:r>
              <a:rPr lang="en-US" sz="3200" dirty="0" smtClean="0"/>
              <a:t>  50*2=   100 	                </a:t>
            </a:r>
            <a:r>
              <a:rPr lang="en-US" sz="3200" u="sng" dirty="0" smtClean="0"/>
              <a:t>x62 </a:t>
            </a:r>
            <a:r>
              <a:rPr lang="en-US" sz="3200" dirty="0" smtClean="0"/>
              <a:t>	</a:t>
            </a:r>
          </a:p>
          <a:p>
            <a:r>
              <a:rPr lang="en-US" sz="3200" dirty="0" smtClean="0"/>
              <a:t>50*60= 3000  			   8			</a:t>
            </a:r>
            <a:endParaRPr lang="en-US" sz="3200" u="sng" dirty="0"/>
          </a:p>
          <a:p>
            <a:r>
              <a:rPr lang="en-US" sz="3200" dirty="0" smtClean="0"/>
              <a:t> 4*60=    240                        100</a:t>
            </a:r>
          </a:p>
          <a:p>
            <a:r>
              <a:rPr lang="en-US" sz="3200" u="sng" dirty="0" smtClean="0"/>
              <a:t>  4*2</a:t>
            </a:r>
            <a:r>
              <a:rPr lang="en-US" sz="3200" u="sng" dirty="0" smtClean="0"/>
              <a:t>= +      8    	</a:t>
            </a:r>
            <a:r>
              <a:rPr lang="en-US" sz="3200" dirty="0" smtClean="0"/>
              <a:t>                 240	     		</a:t>
            </a:r>
          </a:p>
          <a:p>
            <a:r>
              <a:rPr lang="en-US" sz="3200" dirty="0" smtClean="0"/>
              <a:t>            3,348                  </a:t>
            </a:r>
            <a:r>
              <a:rPr lang="en-US" sz="3200" u="sng" dirty="0" smtClean="0"/>
              <a:t>+ 3000 </a:t>
            </a:r>
            <a:endParaRPr lang="en-US" sz="3200" u="sng" dirty="0"/>
          </a:p>
          <a:p>
            <a:r>
              <a:rPr lang="en-US" sz="3200" dirty="0" smtClean="0"/>
              <a:t>                                         3,348</a:t>
            </a:r>
          </a:p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Practice 1. 25*32   2. 47*19   3. 90*62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" y="2286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Multip</a:t>
            </a:r>
            <a:r>
              <a:rPr lang="en-US" sz="2400" b="1" dirty="0" smtClean="0">
                <a:latin typeface="+mj-lt"/>
              </a:rPr>
              <a:t>ly Using Partial Product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143500" y="1638300"/>
            <a:ext cx="76200" cy="762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Callout 6"/>
          <p:cNvSpPr/>
          <p:nvPr/>
        </p:nvSpPr>
        <p:spPr>
          <a:xfrm>
            <a:off x="5562600" y="2181225"/>
            <a:ext cx="1066800" cy="457200"/>
          </a:xfrm>
          <a:prstGeom prst="wedgeEllipseCallout">
            <a:avLst>
              <a:gd name="adj1" fmla="val -52976"/>
              <a:gd name="adj2" fmla="val 7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4*2</a:t>
            </a:r>
            <a:endParaRPr lang="en-US" dirty="0"/>
          </a:p>
        </p:txBody>
      </p:sp>
      <p:sp>
        <p:nvSpPr>
          <p:cNvPr id="8" name="Oval Callout 7"/>
          <p:cNvSpPr/>
          <p:nvPr/>
        </p:nvSpPr>
        <p:spPr>
          <a:xfrm>
            <a:off x="5943600" y="2743200"/>
            <a:ext cx="914400" cy="612648"/>
          </a:xfrm>
          <a:prstGeom prst="wedgeEllipseCallout">
            <a:avLst>
              <a:gd name="adj1" fmla="val -94270"/>
              <a:gd name="adj2" fmla="val 438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50*2</a:t>
            </a:r>
            <a:endParaRPr lang="en-US" dirty="0"/>
          </a:p>
        </p:txBody>
      </p:sp>
      <p:sp>
        <p:nvSpPr>
          <p:cNvPr id="10" name="Flowchart: Connector 9"/>
          <p:cNvSpPr/>
          <p:nvPr/>
        </p:nvSpPr>
        <p:spPr>
          <a:xfrm>
            <a:off x="5143500" y="2105025"/>
            <a:ext cx="76200" cy="7620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Callout 10"/>
          <p:cNvSpPr/>
          <p:nvPr/>
        </p:nvSpPr>
        <p:spPr>
          <a:xfrm>
            <a:off x="6193631" y="3429000"/>
            <a:ext cx="969169" cy="612648"/>
          </a:xfrm>
          <a:prstGeom prst="wedgeEllipseCallout">
            <a:avLst>
              <a:gd name="adj1" fmla="val -120038"/>
              <a:gd name="adj2" fmla="val 41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60*4</a:t>
            </a:r>
            <a:endParaRPr lang="en-US" dirty="0"/>
          </a:p>
        </p:txBody>
      </p:sp>
      <p:sp>
        <p:nvSpPr>
          <p:cNvPr id="12" name="Oval Callout 11"/>
          <p:cNvSpPr/>
          <p:nvPr/>
        </p:nvSpPr>
        <p:spPr>
          <a:xfrm>
            <a:off x="6400800" y="4114800"/>
            <a:ext cx="1070373" cy="612648"/>
          </a:xfrm>
          <a:prstGeom prst="wedgeEllipseCallout">
            <a:avLst>
              <a:gd name="adj1" fmla="val -133306"/>
              <a:gd name="adj2" fmla="val -331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60*50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69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469641"/>
              </p:ext>
            </p:extLst>
          </p:nvPr>
        </p:nvGraphicFramePr>
        <p:xfrm>
          <a:off x="247650" y="1371600"/>
          <a:ext cx="40005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240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6700" y="228600"/>
            <a:ext cx="80010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“What’s My Rule?” Table</a:t>
            </a:r>
            <a:endParaRPr lang="en-US" sz="2400" b="1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" y="926068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 </a:t>
            </a:r>
            <a:r>
              <a:rPr lang="en-US" u="sng" dirty="0" smtClean="0"/>
              <a:t>Multiply by 12  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448175" y="940355"/>
            <a:ext cx="4000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Rule </a:t>
            </a:r>
            <a:r>
              <a:rPr lang="en-US" u="sng" dirty="0" smtClean="0"/>
              <a:t>________?________________</a:t>
            </a:r>
            <a:endParaRPr lang="en-US" u="sng" dirty="0"/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3883338"/>
              </p:ext>
            </p:extLst>
          </p:nvPr>
        </p:nvGraphicFramePr>
        <p:xfrm>
          <a:off x="4572000" y="1371600"/>
          <a:ext cx="4000500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50"/>
                <a:gridCol w="2000250"/>
              </a:tblGrid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OUT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500</a:t>
                      </a:r>
                      <a:endParaRPr lang="en-US" dirty="0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42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6312</TotalTime>
  <Words>52</Words>
  <Application>Microsoft Office PowerPoint</Application>
  <PresentationFormat>On-screen Show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 Unit 5 Review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Review</dc:title>
  <dc:creator>user</dc:creator>
  <cp:lastModifiedBy>user</cp:lastModifiedBy>
  <cp:revision>30</cp:revision>
  <cp:lastPrinted>2013-01-07T12:43:28Z</cp:lastPrinted>
  <dcterms:created xsi:type="dcterms:W3CDTF">2012-10-23T15:28:22Z</dcterms:created>
  <dcterms:modified xsi:type="dcterms:W3CDTF">2013-02-06T23:21:10Z</dcterms:modified>
</cp:coreProperties>
</file>